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stubh dhargalkar" initials="kd" lastIdx="3" clrIdx="0"/>
  <p:cmAuthor id="2" name="kaustubh dhargalkar" initials="kd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413"/>
    <a:srgbClr val="FBFEE6"/>
    <a:srgbClr val="552579"/>
    <a:srgbClr val="DDDDDD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62"/>
    <p:restoredTop sz="94168"/>
  </p:normalViewPr>
  <p:slideViewPr>
    <p:cSldViewPr snapToGrid="0">
      <p:cViewPr varScale="1">
        <p:scale>
          <a:sx n="65" d="100"/>
          <a:sy n="65" d="100"/>
        </p:scale>
        <p:origin x="70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875AC-EDC8-466A-BE9B-C751D4AA6E09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4FA19-0098-42DB-B0E9-F43A45ED99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6157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BE776-D7AB-8AE3-D6FB-9411FAC15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E6396C-5358-D768-9004-D655CF85C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606EA-B873-6FEA-49E5-A70B7FC9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0537A-AE6B-04CB-3284-B58EE2F51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2F707-503A-14A3-5280-A1FB21A9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196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6A557-B42D-86B0-DFA4-4E997F02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68A90-5F67-96A4-3681-B9D71EEEC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1C96E-17D3-1F30-87DF-C4DE8A856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EF7AE-6F22-0018-3620-896AA065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BE222-E6A0-9D32-BF6A-C1C5EE576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179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BE52C-0112-EF52-DD99-97D53D546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CCAB6-5926-E153-5682-9AD58E46A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61AB8A-030F-EA33-FF31-A469D847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77370-E56A-A328-2AF5-F83BBA913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2AF8F-1ED3-4B58-FC9D-BE43BBEAB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882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CA374-ABD6-EEE9-E0C4-C92219F46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A827B-1813-1C4A-516F-DAFEF12F8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0CBE2-60EE-F290-C14B-ECC9E6D6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78CA3-7E98-35B7-3DBB-263BD3E93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0F6F6-C29C-9169-094D-F7547180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83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C7D9D-8FCC-DFF9-D354-50E0C4DC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9A2F7-848D-C974-6EEA-CEDAB110A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19A97-29EB-C6A2-B589-05098358E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BEA31-3907-6DFB-34AD-06896F586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996C6-8A4A-C233-BB9C-5232E0511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002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4FD-23D9-0252-8AA8-00B47612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A4A29-8E11-10C3-738C-E7E7778B2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DBDC6-F9DD-2CB4-A2F5-44438D37D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CBF75-D6AB-FFD5-517E-441320BD8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D49818-3F89-A455-1B7C-6FB6756B4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553B11-676C-C611-C136-EA6AF1508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5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EEAD8-EACD-8144-00EF-6BA17796B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C8554C-2354-D433-9F2F-34AABDCCE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EBC877-8EDF-1C6C-827B-4A37C163F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F201B7-DA8F-EB49-2338-BFAFE3F16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C3E1C-87C1-7687-7DEA-9E1CFC27AC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09B607-6893-25F6-A2D6-78F26C433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F5A4F-8F6F-D0AE-48EF-A0371E691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3C1768-55DD-6250-88E2-918207EB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86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D5693-0F1F-544F-726C-FA4AA117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490F4-35A8-8A12-0B3B-0BD37BAF8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463F6-B699-EF59-8FCE-E669089F5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20A061-A1F4-325B-3906-4B81A665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934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782C4-C5C6-ED4D-FD41-53E6B9BD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F0C862-3DD7-6813-E781-FFCE1C4D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E4DB8-3D82-B9E4-D7AB-0F661632C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02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C1E78-5659-7995-8F4B-74EC292C9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5EA84-FC38-E425-EF3A-1837B00E2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C67BB-7B73-3498-489D-97557C7FD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514CB-87AC-49DE-A97F-A50433A1B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4CD57-FE0D-4547-63AE-3898D3E2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E8062-EF95-44E3-3DF8-D2C88B7A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919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17ED-AFB4-92A6-2BE5-4CB2FF60B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F45498-5E06-D2EB-398E-E41DD2CB1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B7B56B-F71D-5A15-04CA-AE73B1B93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5F960-43F0-6E77-1EF5-5EB1A25D5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AEC62-F2B5-93BD-937C-B64932BBA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F7722-29E1-77E6-3CE1-E625C153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643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721FC9-EA77-9ACB-2AE5-C74F802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D39F4-5095-2F31-6E72-75F999B3D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1E808-AABA-E2DB-70C8-0225B9393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5F82A-3B10-484D-A1AF-8FF48873D235}" type="datetimeFigureOut">
              <a:rPr lang="en-IN" smtClean="0"/>
              <a:t>07-07-2026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6A162-670B-D80B-7675-2E59A3E21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9BD54-21D1-D5FA-AE0C-9728CC52F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80CAD-6317-4DBC-9510-CE87C627F191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bg object 16">
            <a:extLst>
              <a:ext uri="{FF2B5EF4-FFF2-40B4-BE49-F238E27FC236}">
                <a16:creationId xmlns:a16="http://schemas.microsoft.com/office/drawing/2014/main" id="{48C9C39C-0708-7CE7-EEFA-EC5FDC54C017}"/>
              </a:ext>
            </a:extLst>
          </p:cNvPr>
          <p:cNvPicPr/>
          <p:nvPr userDrawn="1"/>
        </p:nvPicPr>
        <p:blipFill rotWithShape="1">
          <a:blip r:embed="rId13" cstate="print"/>
          <a:srcRect r="13889"/>
          <a:stretch/>
        </p:blipFill>
        <p:spPr>
          <a:xfrm>
            <a:off x="10217888" y="1"/>
            <a:ext cx="1995377" cy="56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5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FEC4B6C-21DF-E17D-D594-EB85D92797BB}"/>
              </a:ext>
            </a:extLst>
          </p:cNvPr>
          <p:cNvSpPr txBox="1"/>
          <p:nvPr/>
        </p:nvSpPr>
        <p:spPr>
          <a:xfrm>
            <a:off x="3551376" y="812300"/>
            <a:ext cx="8098432" cy="50167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526" algn="just" defTabSz="457212">
              <a:spcBef>
                <a:spcPts val="75"/>
              </a:spcBef>
              <a:defRPr/>
            </a:pPr>
            <a:r>
              <a:rPr lang="en-IN" sz="1600" b="1" spc="-8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Profile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indent="-174625" algn="just" defTabSz="457212">
              <a:buFont typeface="Arial MT"/>
              <a:buChar char="•"/>
              <a:tabLst>
                <a:tab pos="170502" algn="l"/>
                <a:tab pos="170979" algn="l"/>
              </a:tabLst>
              <a:defRPr/>
            </a:pPr>
            <a:r>
              <a:rPr lang="en-IN" sz="1600" spc="-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 of the Managing Council and Administrative Board of S. P. Mandali Trust, Pune</a:t>
            </a:r>
          </a:p>
          <a:p>
            <a:pPr algn="just" defTabSz="457212">
              <a:tabLst>
                <a:tab pos="170502" algn="l"/>
                <a:tab pos="170979" algn="l"/>
              </a:tabLst>
              <a:defRPr/>
            </a:pPr>
            <a:endParaRPr lang="en-IN" sz="1600" spc="-4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Accomplished academic leader and management professional with extensive experience in higher education and institutional development</a:t>
            </a:r>
          </a:p>
          <a:p>
            <a:pPr lvl="0"/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Actively drives global engagement, fostering collaborations with international universities, consulates, and professional bodies</a:t>
            </a:r>
          </a:p>
          <a:p>
            <a:pPr lvl="0"/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Frequently participates in national and international conferences, policy dialogues, and professional forums</a:t>
            </a:r>
          </a:p>
          <a:p>
            <a:pPr lvl="0"/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Committed to enhancing institutional visibility and enabling sustainable development in management education</a:t>
            </a:r>
          </a:p>
          <a:p>
            <a:pPr marL="170189" indent="-161298" algn="just" defTabSz="457212">
              <a:buFont typeface="Arial MT"/>
              <a:buChar char="•"/>
              <a:tabLst>
                <a:tab pos="170502" algn="l"/>
                <a:tab pos="170979" algn="l"/>
              </a:tabLst>
              <a:defRPr/>
            </a:pPr>
            <a:endParaRPr lang="en-IN" sz="1600" b="1" spc="-4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890" algn="just" defTabSz="457212">
              <a:tabLst>
                <a:tab pos="170502" algn="l"/>
                <a:tab pos="170979" algn="l"/>
              </a:tabLst>
              <a:defRPr/>
            </a:pPr>
            <a:r>
              <a:rPr lang="en-IN" sz="1600" b="1" spc="-8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Accolades</a:t>
            </a:r>
          </a:p>
          <a:p>
            <a:pPr marL="294640" indent="-285750" algn="just" defTabSz="457212">
              <a:buFont typeface="Arial" panose="020B0604020202020204" pitchFamily="34" charset="0"/>
              <a:buChar char="•"/>
              <a:tabLst>
                <a:tab pos="170502" algn="l"/>
                <a:tab pos="170979" algn="l"/>
              </a:tabLst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Assessment and Accreditation Council (NAAC) approved Assessor</a:t>
            </a:r>
          </a:p>
          <a:p>
            <a:pPr marL="294640" indent="-285750" algn="just" defTabSz="457212">
              <a:buFont typeface="Arial" panose="020B0604020202020204" pitchFamily="34" charset="0"/>
              <a:buChar char="•"/>
              <a:tabLst>
                <a:tab pos="170502" algn="l"/>
                <a:tab pos="170979" algn="l"/>
              </a:tabLst>
              <a:defRPr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Recipient of Gansu International Fellowship Program (GIFP)</a:t>
            </a:r>
          </a:p>
          <a:p>
            <a:pPr marL="294640" indent="-285750" algn="just" defTabSz="457212">
              <a:buFont typeface="Arial" panose="020B0604020202020204" pitchFamily="34" charset="0"/>
              <a:buChar char="•"/>
              <a:tabLst>
                <a:tab pos="170502" algn="l"/>
                <a:tab pos="170979" algn="l"/>
              </a:tabLst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FDPM from Indian Institute of Management (IIM), Ahmedabad </a:t>
            </a:r>
          </a:p>
          <a:p>
            <a:pPr marL="294640" indent="-285750" algn="just" defTabSz="457212">
              <a:buFont typeface="Arial" panose="020B0604020202020204" pitchFamily="34" charset="0"/>
              <a:buChar char="•"/>
              <a:tabLst>
                <a:tab pos="170502" algn="l"/>
                <a:tab pos="170979" algn="l"/>
              </a:tabLst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Cleared Civil services UPSC (IAS) prelims and mains examination the year 2000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131B0C-6856-BE91-7DAC-83165A2F2544}"/>
              </a:ext>
            </a:extLst>
          </p:cNvPr>
          <p:cNvSpPr/>
          <p:nvPr/>
        </p:nvSpPr>
        <p:spPr>
          <a:xfrm>
            <a:off x="207584" y="4159322"/>
            <a:ext cx="3221416" cy="160813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192093" indent="-192093" defTabSz="457212">
              <a:spcBef>
                <a:spcPts val="75"/>
              </a:spcBef>
              <a:buFont typeface="Arial" panose="020B0604020202020204" pitchFamily="34" charset="0"/>
              <a:buChar char="•"/>
              <a:defRPr/>
            </a:pPr>
            <a:r>
              <a:rPr lang="en-IN" sz="1600" spc="-4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Ph.D. Students Graduated under his guidance-4</a:t>
            </a:r>
          </a:p>
          <a:p>
            <a:pPr marL="192093" indent="-192093" defTabSz="457212">
              <a:spcBef>
                <a:spcPts val="75"/>
              </a:spcBef>
              <a:buFont typeface="Arial" panose="020B0604020202020204" pitchFamily="34" charset="0"/>
              <a:buChar char="•"/>
              <a:defRPr/>
            </a:pPr>
            <a:r>
              <a:rPr lang="en-IN" sz="1600" spc="-4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Journal papers/ Conference papers and Articles-35</a:t>
            </a:r>
          </a:p>
          <a:p>
            <a:pPr marL="192093" indent="-192093" defTabSz="457212">
              <a:spcBef>
                <a:spcPts val="75"/>
              </a:spcBef>
              <a:buFont typeface="Arial" panose="020B0604020202020204" pitchFamily="34" charset="0"/>
              <a:buChar char="•"/>
              <a:defRPr/>
            </a:pPr>
            <a:r>
              <a:rPr lang="en-IN" sz="1600" spc="-4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Books/Chapters/Case Studies – 7</a:t>
            </a:r>
          </a:p>
          <a:p>
            <a:pPr marL="192093" indent="-192093" defTabSz="457212">
              <a:spcBef>
                <a:spcPts val="75"/>
              </a:spcBef>
              <a:buFont typeface="Arial" panose="020B0604020202020204" pitchFamily="34" charset="0"/>
              <a:buChar char="•"/>
              <a:defRPr/>
            </a:pPr>
            <a:r>
              <a:rPr lang="en-US" sz="1600" spc="-4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Patents - 4</a:t>
            </a:r>
            <a:endParaRPr lang="en-IN" sz="1600" spc="-4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AutoShape 2" descr="https://euc-powerpoint.officeapps.live.com/pods/GetClipboardImage.ashx?Id=c2d63701-e596-48c3-b55c-b501cbf59852&amp;DC=GEU5&amp;pkey=93e38417-b29e-4503-b3b4-fa8cf338b1ce&amp;wdwaccluster=GEU5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AutoShape 4" descr="https://euc-powerpoint.officeapps.live.com/pods/GetClipboardImage.ashx?Id=c2d63701-e596-48c3-b55c-b501cbf59852&amp;DC=GEU5&amp;pkey=93e38417-b29e-4503-b3b4-fa8cf338b1ce&amp;wdwaccluster=GEU5"/>
          <p:cNvSpPr>
            <a:spLocks noChangeAspect="1" noChangeArrowheads="1"/>
          </p:cNvSpPr>
          <p:nvPr/>
        </p:nvSpPr>
        <p:spPr bwMode="auto">
          <a:xfrm>
            <a:off x="3714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6" descr="https://euc-powerpoint.officeapps.live.com/pods/GetClipboardImage.ashx?Id=dc896023-4e39-4fd0-92fd-f7724ba65623&amp;DC=GEU5&amp;pkey=e32a710b-174e-41a3-9b04-b0d7f3a6a4ae&amp;wdwaccluster=GEU5"/>
          <p:cNvSpPr>
            <a:spLocks noChangeAspect="1" noChangeArrowheads="1"/>
          </p:cNvSpPr>
          <p:nvPr/>
        </p:nvSpPr>
        <p:spPr bwMode="auto">
          <a:xfrm>
            <a:off x="51752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AutoShape 8" descr="https://euc-powerpoint.officeapps.live.com/pods/GetClipboardImage.ashx?Id=dc896023-4e39-4fd0-92fd-f7724ba65623&amp;DC=GEU5&amp;pkey=e32a710b-174e-41a3-9b04-b0d7f3a6a4ae&amp;wdwaccluster=GEU5"/>
          <p:cNvSpPr>
            <a:spLocks noChangeAspect="1" noChangeArrowheads="1"/>
          </p:cNvSpPr>
          <p:nvPr/>
        </p:nvSpPr>
        <p:spPr bwMode="auto">
          <a:xfrm>
            <a:off x="669925" y="3127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0" b="9506"/>
          <a:stretch/>
        </p:blipFill>
        <p:spPr bwMode="auto">
          <a:xfrm>
            <a:off x="603188" y="986928"/>
            <a:ext cx="2136550" cy="212638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BBE5E8C-C13E-54D8-E6E4-FCEA63985EBD}"/>
              </a:ext>
            </a:extLst>
          </p:cNvPr>
          <p:cNvSpPr txBox="1">
            <a:spLocks/>
          </p:cNvSpPr>
          <p:nvPr/>
        </p:nvSpPr>
        <p:spPr>
          <a:xfrm>
            <a:off x="243448" y="3212899"/>
            <a:ext cx="2856031" cy="9144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Prof.</a:t>
            </a:r>
            <a: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N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Dr.</a:t>
            </a:r>
            <a:r>
              <a:rPr lang="en-IN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Pankaj </a:t>
            </a:r>
            <a:r>
              <a:rPr lang="en-IN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Natu</a:t>
            </a:r>
            <a:r>
              <a:rPr lang="en-IN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 algn="ctr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Director - MMS, WeSchool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305908" y="465138"/>
            <a:ext cx="8792" cy="58389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56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A99807A0954C47BEF6F3D2C79172F1" ma:contentTypeVersion="4" ma:contentTypeDescription="Create a new document." ma:contentTypeScope="" ma:versionID="f21e29ffae628d0ff9ea8005bec4f536">
  <xsd:schema xmlns:xsd="http://www.w3.org/2001/XMLSchema" xmlns:xs="http://www.w3.org/2001/XMLSchema" xmlns:p="http://schemas.microsoft.com/office/2006/metadata/properties" xmlns:ns2="b9530c06-5c9d-4800-91e1-eeee4c272d38" targetNamespace="http://schemas.microsoft.com/office/2006/metadata/properties" ma:root="true" ma:fieldsID="1bfeecfc9e3b88b94756901e7da8a4b3" ns2:_="">
    <xsd:import namespace="b9530c06-5c9d-4800-91e1-eeee4c272d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30c06-5c9d-4800-91e1-eeee4c272d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E2EAFDE-2FD0-408D-878B-7A80582D8B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5FFBD6-890D-41E8-9C8F-170C6500570D}">
  <ds:schemaRefs>
    <ds:schemaRef ds:uri="b9530c06-5c9d-4800-91e1-eeee4c272d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CF13E42-B713-4E51-B7A5-FB3314C879FD}">
  <ds:schemaRefs>
    <ds:schemaRef ds:uri="b9530c06-5c9d-4800-91e1-eeee4c272d38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157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MT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Sujatha Natarajan</dc:creator>
  <cp:lastModifiedBy>Suvarna Moghe</cp:lastModifiedBy>
  <cp:revision>52</cp:revision>
  <dcterms:created xsi:type="dcterms:W3CDTF">2024-06-10T10:44:16Z</dcterms:created>
  <dcterms:modified xsi:type="dcterms:W3CDTF">2026-07-07T08:20:05Z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0x01010007A99807A0954C47BEF6F3D2C79172F1</vt:lpwstr>
  </property>
</Properties>
</file>